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1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56" r:id="rId4"/>
    <p:sldMasterId id="2147483798" r:id="rId5"/>
    <p:sldMasterId id="2147483816" r:id="rId6"/>
    <p:sldMasterId id="2147483834" r:id="rId7"/>
    <p:sldMasterId id="2147483852" r:id="rId8"/>
    <p:sldMasterId id="2147483881" r:id="rId9"/>
    <p:sldMasterId id="2147483898" r:id="rId10"/>
    <p:sldMasterId id="2147483928" r:id="rId11"/>
    <p:sldMasterId id="2147483946" r:id="rId12"/>
  </p:sldMasterIdLst>
  <p:sldIdLst>
    <p:sldId id="267" r:id="rId13"/>
    <p:sldId id="268" r:id="rId14"/>
    <p:sldId id="269" r:id="rId15"/>
    <p:sldId id="270" r:id="rId16"/>
    <p:sldId id="280" r:id="rId17"/>
    <p:sldId id="271" r:id="rId18"/>
    <p:sldId id="273" r:id="rId19"/>
    <p:sldId id="274" r:id="rId20"/>
    <p:sldId id="275" r:id="rId21"/>
    <p:sldId id="276" r:id="rId22"/>
    <p:sldId id="282" r:id="rId23"/>
    <p:sldId id="277" r:id="rId24"/>
    <p:sldId id="284" r:id="rId25"/>
    <p:sldId id="283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A B. WUSSTIG" initials="GBW" lastIdx="5" clrIdx="0">
    <p:extLst>
      <p:ext uri="{19B8F6BF-5375-455C-9EA6-DF929625EA0E}">
        <p15:presenceInfo xmlns:p15="http://schemas.microsoft.com/office/powerpoint/2012/main" userId="S-1-5-21-2840295355-2278722540-1116757488-2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4T12:05:38.092" idx="1">
    <p:pos x="10" y="10"/>
    <p:text>Tess: Slides 1-4</p:text>
    <p:extLst>
      <p:ext uri="{C676402C-5697-4E1C-873F-D02D1690AC5C}">
        <p15:threadingInfo xmlns:p15="http://schemas.microsoft.com/office/powerpoint/2012/main" timeZoneBias="-6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4T12:06:22.322" idx="2">
    <p:pos x="10" y="10"/>
    <p:text>Buffi: Slides 5-9</p:text>
    <p:extLst>
      <p:ext uri="{C676402C-5697-4E1C-873F-D02D1690AC5C}">
        <p15:threadingInfo xmlns:p15="http://schemas.microsoft.com/office/powerpoint/2012/main" timeZoneBias="-6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4T12:06:43.805" idx="3">
    <p:pos x="10" y="10"/>
    <p:text>Pam: Slide 10</p:text>
    <p:extLst>
      <p:ext uri="{C676402C-5697-4E1C-873F-D02D1690AC5C}">
        <p15:threadingInfo xmlns:p15="http://schemas.microsoft.com/office/powerpoint/2012/main" timeZoneBias="-6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4T12:07:25.787" idx="5">
    <p:pos x="10" y="10"/>
    <p:text>Pam: Slides 15-16</p:text>
    <p:extLst>
      <p:ext uri="{C676402C-5697-4E1C-873F-D02D1690AC5C}">
        <p15:threadingInfo xmlns:p15="http://schemas.microsoft.com/office/powerpoint/2012/main" timeZoneBias="-6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1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929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44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18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91B0E"/>
                </a:solidFill>
              </a:rPr>
              <a:pPr/>
              <a:t>8/10/2020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8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EFEDE3"/>
                </a:solidFill>
              </a:rPr>
              <a:pPr/>
              <a:t>8/10/2020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FEDE3"/>
                </a:solidFill>
              </a:rPr>
              <a:pPr/>
              <a:t>‹#›</a:t>
            </a:fld>
            <a:endParaRPr lang="en-US" dirty="0">
              <a:solidFill>
                <a:srgbClr val="EFED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705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9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4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89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2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406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959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4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146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750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739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597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285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010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7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042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799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090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347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563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6187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31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07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751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904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91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006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26751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180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099BDD"/>
                </a:solidFill>
              </a:rPr>
              <a:pPr/>
              <a:t>8/10/2020</a:t>
            </a:fld>
            <a:endParaRPr lang="en-US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099BDD"/>
                </a:solidFill>
              </a:rPr>
              <a:pPr/>
              <a:t>‹#›</a:t>
            </a:fld>
            <a:endParaRPr lang="en-US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779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287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018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567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342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833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008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F704-9490-40DE-8FF9-8156E2BF9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F6B-E97E-4E01-A0E1-329D64DCD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9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000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F704-9490-40DE-8FF9-8156E2BF9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F6B-E97E-4E01-A0E1-329D64DCD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57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F704-9490-40DE-8FF9-8156E2BF9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F6B-E97E-4E01-A0E1-329D64DCD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8698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F704-9490-40DE-8FF9-8156E2BF9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F6B-E97E-4E01-A0E1-329D64DCD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0797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F704-9490-40DE-8FF9-8156E2BF9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F6B-E97E-4E01-A0E1-329D64DCD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4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F704-9490-40DE-8FF9-8156E2BF9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F6B-E97E-4E01-A0E1-329D64DCD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9513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3058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481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2998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084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7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313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976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928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709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413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502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78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807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6907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6285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5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4240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344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15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274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0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82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340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86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11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82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7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0297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19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15341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547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92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57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6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69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551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6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77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26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172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56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660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19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51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2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25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27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70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09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186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13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35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099BDD"/>
                </a:solidFill>
              </a:rPr>
              <a:pPr/>
              <a:t>8/10/2020</a:t>
            </a:fld>
            <a:endParaRPr lang="en-US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099BDD"/>
                </a:solidFill>
              </a:rPr>
              <a:pPr/>
              <a:t>‹#›</a:t>
            </a:fld>
            <a:endParaRPr lang="en-US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683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41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5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75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55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45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03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78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55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99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5A4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129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89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628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86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28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230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528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269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099BDD"/>
                </a:solidFill>
              </a:rPr>
              <a:pPr/>
              <a:t>8/10/2020</a:t>
            </a:fld>
            <a:endParaRPr lang="en-US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099BDD"/>
                </a:solidFill>
              </a:rPr>
              <a:pPr/>
              <a:t>‹#›</a:t>
            </a:fld>
            <a:endParaRPr lang="en-US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458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86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85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2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465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3129282"/>
            <a:ext cx="3401948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4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83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175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1"/>
            <a:ext cx="8827957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59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75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1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904" y="3771174"/>
            <a:ext cx="728154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62803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3124201"/>
            <a:ext cx="8827957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810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927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299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1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889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4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122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042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099BDD"/>
                </a:solidFill>
              </a:rPr>
              <a:pPr/>
              <a:t>8/10/2020</a:t>
            </a:fld>
            <a:endParaRPr lang="en-US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099BDD"/>
                </a:solidFill>
              </a:rPr>
              <a:pPr/>
              <a:t>‹#›</a:t>
            </a:fld>
            <a:endParaRPr lang="en-US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42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622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367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626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377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512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881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415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903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4430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137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84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76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32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srgbClr val="FFFFFF"/>
                </a:solidFill>
              </a:rPr>
              <a:pPr/>
              <a:t>8/10/2020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999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191B0E"/>
                </a:solidFill>
              </a:rPr>
              <a:pPr/>
              <a:t>8/10/2020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5385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EFEDE3"/>
                </a:solidFill>
              </a:rPr>
              <a:pPr/>
              <a:t>8/10/2020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EFEDE3"/>
                </a:solidFill>
              </a:rPr>
              <a:pPr/>
              <a:t>‹#›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30174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19" Type="http://schemas.openxmlformats.org/officeDocument/2006/relationships/image" Target="../media/image12.jpg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44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68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7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30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630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1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AD6F704-9490-40DE-8FF9-8156E2BF9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9BF6B-E97E-4E01-A0E1-329D64DCD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91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3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8/10/2020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63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FA3FAD3-0AC8-4F9B-B0D1-FDE2DDEC0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8/10/2020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47BD69E-18B3-4029-AAB6-CF9CBF7D07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46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C42C-A1C3-424B-AA59-6D2206570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E62D79-B6D9-43F0-8B3D-4E637031F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78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8.xml"/><Relationship Id="rId4" Type="http://schemas.openxmlformats.org/officeDocument/2006/relationships/comments" Target="../comments/commen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1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flores@gdoe.net" TargetMode="External"/><Relationship Id="rId2" Type="http://schemas.openxmlformats.org/officeDocument/2006/relationships/hyperlink" Target="mailto:bsburk@gdoe.net" TargetMode="External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29.png"/><Relationship Id="rId4" Type="http://schemas.openxmlformats.org/officeDocument/2006/relationships/hyperlink" Target="mailto:prvillanueva@gdoe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01106" y="6334780"/>
            <a:ext cx="307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risten ITC" panose="03050502040202030202" pitchFamily="66" charset="0"/>
              </a:rPr>
              <a:t>SY 2020 - 2021</a:t>
            </a:r>
            <a:endParaRPr lang="en-US" sz="2800" b="1" dirty="0">
              <a:latin typeface="Kristen ITC" panose="03050502040202030202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01" y="558084"/>
            <a:ext cx="10933264" cy="55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222" y="234245"/>
            <a:ext cx="3877734" cy="646289"/>
          </a:xfrm>
        </p:spPr>
        <p:txBody>
          <a:bodyPr>
            <a:noAutofit/>
          </a:bodyPr>
          <a:lstStyle/>
          <a:p>
            <a:r>
              <a:rPr lang="en-US" b="1" dirty="0" smtClean="0"/>
              <a:t>Consequences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880533"/>
            <a:ext cx="10447867" cy="5633155"/>
          </a:xfrm>
        </p:spPr>
        <p:txBody>
          <a:bodyPr>
            <a:normAutofit fontScale="70000" lnSpcReduction="20000"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kern="14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en-US" sz="3200" kern="1400" baseline="300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st</a:t>
            </a:r>
            <a:r>
              <a:rPr lang="en-US" sz="3200" kern="14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offense</a:t>
            </a:r>
            <a:endParaRPr lang="en-US" sz="32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3200" kern="14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Warning and </a:t>
            </a:r>
            <a:r>
              <a:rPr lang="en-US" sz="3200" kern="14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redirection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kern="14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en-US" sz="3200" kern="1400" baseline="300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nd</a:t>
            </a:r>
            <a:r>
              <a:rPr lang="en-US" sz="3200" kern="14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offense</a:t>
            </a:r>
            <a:endParaRPr lang="en-US" sz="32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3200" kern="14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Removal </a:t>
            </a:r>
            <a:r>
              <a:rPr lang="en-US" sz="3200" kern="14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from </a:t>
            </a:r>
            <a:r>
              <a:rPr lang="en-US" sz="3200" kern="14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activity/Recess detention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kern="14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en-US" sz="3200" kern="1400" baseline="300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rd</a:t>
            </a:r>
            <a:r>
              <a:rPr lang="en-US" sz="3200" kern="14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offense</a:t>
            </a:r>
            <a:endParaRPr lang="en-US" sz="32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3200" kern="14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Call </a:t>
            </a:r>
            <a:r>
              <a:rPr lang="en-US" sz="3200" kern="14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parents/Note home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kern="14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4</a:t>
            </a:r>
            <a:r>
              <a:rPr lang="en-US" sz="3200" kern="1400" baseline="300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th</a:t>
            </a:r>
            <a:r>
              <a:rPr lang="en-US" sz="3200" kern="14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offense</a:t>
            </a:r>
            <a:endParaRPr lang="en-US" sz="32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3200" kern="14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Referral </a:t>
            </a:r>
            <a:r>
              <a:rPr lang="en-US" sz="3200" kern="14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to </a:t>
            </a:r>
            <a:r>
              <a:rPr lang="en-US" sz="3200" kern="14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Counselor/Office Discipline Referral (ODR)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3200" kern="1400" dirty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3200" dirty="0" smtClean="0"/>
              <a:t>Severe </a:t>
            </a:r>
            <a:r>
              <a:rPr lang="en-US" sz="3200" dirty="0"/>
              <a:t>misconduct, such as, violence, threats, harassment, insubordination, etc. will warrant immediate referral to the office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Students with behavior issues may not be permitted to participate in school incentive activities and/or field trips.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559" y="234244"/>
            <a:ext cx="4653907" cy="29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0456" y="292949"/>
            <a:ext cx="9875520" cy="711762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Daily Schedule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311" y="1140178"/>
            <a:ext cx="11232445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483" y="142147"/>
            <a:ext cx="8596668" cy="652530"/>
          </a:xfrm>
        </p:spPr>
        <p:txBody>
          <a:bodyPr/>
          <a:lstStyle/>
          <a:p>
            <a:r>
              <a:rPr lang="en-US" dirty="0" smtClean="0"/>
              <a:t>Class Assignments &amp;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67" y="794677"/>
            <a:ext cx="9117766" cy="5280338"/>
          </a:xfrm>
        </p:spPr>
        <p:txBody>
          <a:bodyPr>
            <a:noAutofit/>
          </a:bodyPr>
          <a:lstStyle/>
          <a:p>
            <a:r>
              <a:rPr lang="en-US" sz="2000" dirty="0" smtClean="0"/>
              <a:t>Due to the rotating schedule, on the days that your child will not be receiving instruction, he/she will have assignments to complete.  ALL assignments MUST be submitted to receive a grade for the class.</a:t>
            </a: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Please be sure to set aside time to complete and review assignments       in an appropriate area so your child can focus.</a:t>
            </a:r>
          </a:p>
          <a:p>
            <a:r>
              <a:rPr lang="en-US" sz="2000" dirty="0" smtClean="0"/>
              <a:t>Monitor and check your child while assignments are being completed.  If your child is having difficulty, please send a note to the teacher so that help can be provided.  Do not have someone else complete the assignment.</a:t>
            </a: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face-to-face students, check the planner and assignment folder for assignments and notes from the school.  Sign the planner daily.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For online students, please be sure to check your child’s Google Classroom/WhatsApp/email daily for updated information.</a:t>
            </a: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hard copy students, please be sure to check WhatsApp/email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daily for updated information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Or, you may contact your child’s teacher. </a:t>
            </a:r>
          </a:p>
          <a:p>
            <a:r>
              <a:rPr lang="en-US" sz="2000" dirty="0" smtClean="0"/>
              <a:t>Assignment completion and timeliness will affect the student’s grade.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0" y="125931"/>
            <a:ext cx="3042082" cy="2605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022" y="4098645"/>
            <a:ext cx="286146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089" y="932209"/>
            <a:ext cx="7151512" cy="94174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Assessments</a:t>
            </a:r>
            <a:endParaRPr lang="en-US" b="1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445" y="1873954"/>
            <a:ext cx="7207956" cy="346568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Benchmark Assessment:  AIMSWEB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Reading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Language Arts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Math</a:t>
            </a:r>
          </a:p>
          <a:p>
            <a:endParaRPr lang="en-US" sz="500" dirty="0" smtClean="0">
              <a:solidFill>
                <a:srgbClr val="C00000"/>
              </a:solidFill>
              <a:latin typeface="Eras Bold ITC" panose="020B0907030504020204" pitchFamily="34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Unit and Quarterly Assessments will be schedules for online, face-to-face, and hard copy learners.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620" y="3443111"/>
            <a:ext cx="3685049" cy="3199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794" y="183096"/>
            <a:ext cx="39528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9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7065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Grading Policy: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977" y="980385"/>
            <a:ext cx="9731023" cy="2806163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Grading Scale:</a:t>
            </a:r>
            <a:r>
              <a:rPr lang="en-US" dirty="0"/>
              <a:t>	</a:t>
            </a:r>
            <a:r>
              <a:rPr lang="en-US" dirty="0" smtClean="0"/>
              <a:t>		     </a:t>
            </a:r>
            <a:r>
              <a:rPr lang="en-US" b="1" u="sng" dirty="0" smtClean="0"/>
              <a:t>Proficiency </a:t>
            </a:r>
            <a:r>
              <a:rPr lang="en-US" b="1" u="sng" dirty="0"/>
              <a:t>Scale Equivalency:</a:t>
            </a:r>
            <a:r>
              <a:rPr lang="en-US" dirty="0"/>
              <a:t>	</a:t>
            </a:r>
            <a:r>
              <a:rPr lang="en-US" dirty="0" smtClean="0"/>
              <a:t>       </a:t>
            </a:r>
            <a:endParaRPr lang="en-US" dirty="0"/>
          </a:p>
          <a:p>
            <a:r>
              <a:rPr lang="en-US" dirty="0"/>
              <a:t>A= 90% - 100%		</a:t>
            </a:r>
            <a:r>
              <a:rPr lang="en-US" dirty="0" smtClean="0"/>
              <a:t>	Level </a:t>
            </a:r>
            <a:r>
              <a:rPr lang="en-US" dirty="0"/>
              <a:t>4:  	98%-100%	</a:t>
            </a:r>
            <a:r>
              <a:rPr lang="en-US" dirty="0" smtClean="0"/>
              <a:t>	Level 1.5:  </a:t>
            </a:r>
            <a:r>
              <a:rPr lang="en-US" dirty="0"/>
              <a:t>70%-79</a:t>
            </a:r>
            <a:r>
              <a:rPr lang="en-US" dirty="0" smtClean="0"/>
              <a:t>%</a:t>
            </a:r>
            <a:endParaRPr lang="en-US" dirty="0"/>
          </a:p>
          <a:p>
            <a:r>
              <a:rPr lang="en-US" dirty="0"/>
              <a:t>B= 80% - 89%		</a:t>
            </a:r>
            <a:r>
              <a:rPr lang="en-US" dirty="0" smtClean="0"/>
              <a:t>	Level 3.5:  95</a:t>
            </a:r>
            <a:r>
              <a:rPr lang="en-US" dirty="0"/>
              <a:t>%-97%  		Level 1:	</a:t>
            </a:r>
            <a:r>
              <a:rPr lang="en-US" dirty="0" smtClean="0"/>
              <a:t>  50</a:t>
            </a:r>
            <a:r>
              <a:rPr lang="en-US" dirty="0"/>
              <a:t>%-69</a:t>
            </a:r>
            <a:r>
              <a:rPr lang="en-US" dirty="0" smtClean="0"/>
              <a:t>%</a:t>
            </a:r>
            <a:endParaRPr lang="en-US" dirty="0"/>
          </a:p>
          <a:p>
            <a:r>
              <a:rPr lang="en-US" dirty="0"/>
              <a:t>C= 70% - 79%		</a:t>
            </a:r>
            <a:r>
              <a:rPr lang="en-US" dirty="0" smtClean="0"/>
              <a:t>	Level </a:t>
            </a:r>
            <a:r>
              <a:rPr lang="en-US" dirty="0"/>
              <a:t>3:	90%-94%		</a:t>
            </a:r>
            <a:r>
              <a:rPr lang="en-US" dirty="0" smtClean="0"/>
              <a:t>Level </a:t>
            </a:r>
            <a:r>
              <a:rPr lang="en-US" dirty="0"/>
              <a:t>0.5:  26%-49</a:t>
            </a:r>
            <a:r>
              <a:rPr lang="en-US" dirty="0" smtClean="0"/>
              <a:t>%</a:t>
            </a:r>
            <a:endParaRPr lang="en-US" dirty="0"/>
          </a:p>
          <a:p>
            <a:r>
              <a:rPr lang="en-US" dirty="0"/>
              <a:t>D= 60% - 69%		</a:t>
            </a:r>
            <a:r>
              <a:rPr lang="en-US" dirty="0" smtClean="0"/>
              <a:t>	Level 2.5:  85</a:t>
            </a:r>
            <a:r>
              <a:rPr lang="en-US" dirty="0"/>
              <a:t>%-89%		Level 0:	</a:t>
            </a:r>
            <a:r>
              <a:rPr lang="en-US" dirty="0" smtClean="0"/>
              <a:t>  0</a:t>
            </a:r>
            <a:r>
              <a:rPr lang="en-US" dirty="0"/>
              <a:t>%-25</a:t>
            </a:r>
            <a:r>
              <a:rPr lang="en-US" dirty="0" smtClean="0"/>
              <a:t>%</a:t>
            </a:r>
            <a:endParaRPr lang="en-US" dirty="0"/>
          </a:p>
          <a:p>
            <a:r>
              <a:rPr lang="en-US" dirty="0"/>
              <a:t>F= 59% and below	</a:t>
            </a:r>
            <a:r>
              <a:rPr lang="en-US" dirty="0" smtClean="0"/>
              <a:t>	Level </a:t>
            </a:r>
            <a:r>
              <a:rPr lang="en-US" dirty="0"/>
              <a:t>2:	80%-84%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	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463388"/>
              </p:ext>
            </p:extLst>
          </p:nvPr>
        </p:nvGraphicFramePr>
        <p:xfrm>
          <a:off x="2339622" y="3673660"/>
          <a:ext cx="8449732" cy="2700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822">
                  <a:extLst>
                    <a:ext uri="{9D8B030D-6E8A-4147-A177-3AD203B41FA5}">
                      <a16:colId xmlns:a16="http://schemas.microsoft.com/office/drawing/2014/main" val="2583310564"/>
                    </a:ext>
                  </a:extLst>
                </a:gridCol>
                <a:gridCol w="1936044">
                  <a:extLst>
                    <a:ext uri="{9D8B030D-6E8A-4147-A177-3AD203B41FA5}">
                      <a16:colId xmlns:a16="http://schemas.microsoft.com/office/drawing/2014/main" val="3776108667"/>
                    </a:ext>
                  </a:extLst>
                </a:gridCol>
                <a:gridCol w="2112433">
                  <a:extLst>
                    <a:ext uri="{9D8B030D-6E8A-4147-A177-3AD203B41FA5}">
                      <a16:colId xmlns:a16="http://schemas.microsoft.com/office/drawing/2014/main" val="2112781369"/>
                    </a:ext>
                  </a:extLst>
                </a:gridCol>
                <a:gridCol w="2112433">
                  <a:extLst>
                    <a:ext uri="{9D8B030D-6E8A-4147-A177-3AD203B41FA5}">
                      <a16:colId xmlns:a16="http://schemas.microsoft.com/office/drawing/2014/main" val="2245340216"/>
                    </a:ext>
                  </a:extLst>
                </a:gridCol>
              </a:tblGrid>
              <a:tr h="3473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Face-to-Face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 Copy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203544"/>
                  </a:ext>
                </a:extLst>
              </a:tr>
              <a:tr h="8712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</a:p>
                    <a:p>
                      <a:pPr algn="ctr"/>
                      <a:r>
                        <a:rPr lang="en-US" sz="1500" dirty="0" smtClean="0"/>
                        <a:t>(Scheduled</a:t>
                      </a:r>
                      <a:r>
                        <a:rPr lang="en-US" sz="1500" baseline="0" dirty="0" smtClean="0"/>
                        <a:t> Class Meetings)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(Scheduled</a:t>
                      </a:r>
                      <a:r>
                        <a:rPr lang="en-US" sz="1500" baseline="0" dirty="0" smtClean="0"/>
                        <a:t> Class Meetings)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500" baseline="0" dirty="0" smtClean="0"/>
                        <a:t>(Consultation/Scheduled Meetings)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554431"/>
                  </a:ext>
                </a:extLst>
              </a:tr>
              <a:tr h="3473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Assignments/Quizzes: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478116"/>
                  </a:ext>
                </a:extLst>
              </a:tr>
              <a:tr h="3473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Assessments: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482648"/>
                  </a:ext>
                </a:extLst>
              </a:tr>
              <a:tr h="3473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623315"/>
                  </a:ext>
                </a:extLst>
              </a:tr>
              <a:tr h="3473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Daily Journal</a:t>
                      </a:r>
                      <a:r>
                        <a:rPr lang="en-US" baseline="0" dirty="0" smtClean="0"/>
                        <a:t> Entry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983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2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5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Parental Involvement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888642"/>
            <a:ext cx="11565228" cy="579549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i="1" kern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Parents </a:t>
            </a:r>
            <a:r>
              <a:rPr lang="en-US" i="1" kern="1400" dirty="0">
                <a:solidFill>
                  <a:srgbClr val="FFFF00"/>
                </a:solidFill>
                <a:latin typeface="Comic Sans MS" panose="030F0702030302020204" pitchFamily="66" charset="0"/>
              </a:rPr>
              <a:t>are their child’s first </a:t>
            </a:r>
            <a:r>
              <a:rPr lang="en-US" i="1" kern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teacher. </a:t>
            </a:r>
            <a:r>
              <a:rPr lang="en-US" i="1" kern="1400" dirty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en-US" i="1" kern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 </a:t>
            </a:r>
            <a:r>
              <a:rPr lang="en-US" i="1" kern="1400" dirty="0">
                <a:solidFill>
                  <a:srgbClr val="FFFF00"/>
                </a:solidFill>
                <a:latin typeface="Comic Sans MS" panose="030F0702030302020204" pitchFamily="66" charset="0"/>
              </a:rPr>
              <a:t>is crucial that you set a positive example by taking part in your child’s educational needs.  Staying actively involved in your child’s education is the key to a successful year! </a:t>
            </a:r>
            <a:endParaRPr lang="en-US" i="1" kern="14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100" i="1" kern="14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kern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Provide a conducive work place at home to complete assignments.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kern="1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Ensure that your child attends classes (online/face-to-face) during their scheduled days.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kern="1400" dirty="0" smtClean="0">
                <a:latin typeface="Comic Sans MS" panose="030F0702030302020204" pitchFamily="66" charset="0"/>
              </a:rPr>
              <a:t>Monitor and check all assignments.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kern="1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Ensure that ALL assignments are completed and submitted on time.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kern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Help your child study for quizzes and tests.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kern="1400" dirty="0" smtClean="0">
                <a:latin typeface="Comic Sans MS" panose="030F0702030302020204" pitchFamily="66" charset="0"/>
              </a:rPr>
              <a:t>Set time aside daily for your child to read to someone, write in a journal, or practice math facts.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kern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Attend Parent-Teacher conferences, PTO meetings and other school functions.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kern="1400" dirty="0" smtClean="0">
                <a:latin typeface="Comic Sans MS" panose="030F0702030302020204" pitchFamily="66" charset="0"/>
              </a:rPr>
              <a:t>Encourage your children to be safe, respectful, and responsible at home and school.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kern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Encourage your children to always do their best and persevere (keep trying even when things are hard or when they make mistakes).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kern="1400" dirty="0" smtClean="0">
                <a:latin typeface="Comic Sans MS" panose="030F0702030302020204" pitchFamily="66" charset="0"/>
              </a:rPr>
              <a:t>Praise your children for their efforts and successes.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i="1" kern="1400" dirty="0">
                <a:solidFill>
                  <a:srgbClr val="FFFF00"/>
                </a:solidFill>
                <a:latin typeface="Comic Sans MS" panose="030F0702030302020204" pitchFamily="66" charset="0"/>
              </a:rPr>
              <a:t>Let us work together so we can lead our children to </a:t>
            </a:r>
            <a:r>
              <a:rPr lang="en-US" i="1" kern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academic excellence and good character.  </a:t>
            </a:r>
            <a:endParaRPr lang="en-US" sz="2400" i="1" kern="1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kern="1400" dirty="0">
              <a:latin typeface="Arial" panose="020B0604020202020204" pitchFamily="34" charset="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kern="1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3540" y="2400355"/>
            <a:ext cx="9068586" cy="948151"/>
          </a:xfrm>
        </p:spPr>
        <p:txBody>
          <a:bodyPr>
            <a:normAutofit fontScale="90000"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0" kern="1400" cap="none" dirty="0" smtClean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US" sz="2400" b="0" kern="1400" cap="none" dirty="0" smtClean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2400" kern="1400" cap="none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US" sz="2400" kern="1400" cap="none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2400" kern="1400" cap="none" dirty="0" smtClean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US" sz="2400" kern="1400" cap="none" dirty="0" smtClean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2400" b="0" kern="1400" cap="none" dirty="0" smtClean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rPr>
              <a:t>Thank </a:t>
            </a:r>
            <a:r>
              <a:rPr lang="en-US" sz="2400" b="0" kern="1400" cap="none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rPr>
              <a:t>you for your support.  We look forward to a fun-filled learning experience with your child.  Our year together will definitely be filled with progress and growth.</a:t>
            </a:r>
            <a:r>
              <a:rPr lang="en-US" sz="2000" b="0" kern="1400" cap="none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en-US" sz="2000" b="0" kern="1400" cap="none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en-US" sz="2000" kern="1400" cap="none" dirty="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+mn-cs"/>
              </a:rPr>
              <a:t> </a:t>
            </a:r>
            <a:br>
              <a:rPr lang="en-US" sz="2000" kern="1400" cap="none" dirty="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653762" y="1983346"/>
            <a:ext cx="9426621" cy="3721994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If you should have any questions or need to contact your child’s teacher, please do not hesitate to call </a:t>
            </a:r>
            <a:r>
              <a:rPr lang="en-US" b="1" i="1" dirty="0"/>
              <a:t>635-4363</a:t>
            </a:r>
            <a:r>
              <a:rPr lang="en-US" i="1" dirty="0">
                <a:solidFill>
                  <a:schemeClr val="tx1"/>
                </a:solidFill>
              </a:rPr>
              <a:t> to leave a message for your child’s respective teacher.  You may also contact us through our email:</a:t>
            </a:r>
          </a:p>
          <a:p>
            <a:endParaRPr lang="en-US" i="1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Mrs</a:t>
            </a:r>
            <a:r>
              <a:rPr lang="en-US" b="1" dirty="0">
                <a:solidFill>
                  <a:schemeClr val="tx1"/>
                </a:solidFill>
              </a:rPr>
              <a:t>. Burk – C101    </a:t>
            </a:r>
            <a:r>
              <a:rPr lang="en-US" b="1" dirty="0" smtClean="0">
                <a:solidFill>
                  <a:schemeClr val="tx1"/>
                </a:solidFill>
              </a:rPr>
              <a:t>		 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bsburk@gdoe.net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Ms. Flores – C102     </a:t>
            </a:r>
            <a:r>
              <a:rPr lang="en-US" b="1" dirty="0" smtClean="0">
                <a:solidFill>
                  <a:schemeClr val="tx1"/>
                </a:solidFill>
              </a:rPr>
              <a:t>	 	</a:t>
            </a:r>
            <a:r>
              <a:rPr lang="en-US" b="1" u="sng" dirty="0" smtClean="0">
                <a:solidFill>
                  <a:schemeClr val="tx1"/>
                </a:solidFill>
                <a:hlinkClick r:id="rId3"/>
              </a:rPr>
              <a:t>miflores@gdoe.net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/>
              <a:t>Vacant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– C103  </a:t>
            </a:r>
            <a:r>
              <a:rPr lang="en-US" b="1" dirty="0" smtClean="0">
                <a:solidFill>
                  <a:schemeClr val="tx1"/>
                </a:solidFill>
              </a:rPr>
              <a:t>		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Ms. Villanueva – C104    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b="1" u="sng" dirty="0" smtClean="0">
                <a:solidFill>
                  <a:schemeClr val="tx1"/>
                </a:solidFill>
                <a:hlinkClick r:id="rId4"/>
              </a:rPr>
              <a:t>prvillanueva@gdoe.net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86" y="5296401"/>
            <a:ext cx="1432206" cy="143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7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832241"/>
          </a:xfrm>
        </p:spPr>
        <p:txBody>
          <a:bodyPr/>
          <a:lstStyle/>
          <a:p>
            <a:pPr algn="ctr"/>
            <a:r>
              <a:rPr lang="en-US" dirty="0" smtClean="0"/>
              <a:t>Meet the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909678" y="3026536"/>
            <a:ext cx="4372645" cy="207409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000" dirty="0" smtClean="0"/>
              <a:t>Room C101: 	Mrs. Burk</a:t>
            </a:r>
          </a:p>
          <a:p>
            <a:pPr marL="0" indent="0" algn="l">
              <a:buNone/>
            </a:pPr>
            <a:r>
              <a:rPr lang="en-US" sz="2000" dirty="0" smtClean="0"/>
              <a:t>Room C102:	Miss Flores</a:t>
            </a:r>
          </a:p>
          <a:p>
            <a:pPr marL="0" indent="0" algn="l">
              <a:buNone/>
            </a:pPr>
            <a:r>
              <a:rPr lang="en-US" sz="2000" dirty="0" smtClean="0"/>
              <a:t>Room C103: 	Vacant</a:t>
            </a:r>
          </a:p>
          <a:p>
            <a:pPr marL="0" indent="0" algn="l">
              <a:buNone/>
            </a:pPr>
            <a:r>
              <a:rPr lang="en-US" sz="2000" dirty="0" smtClean="0"/>
              <a:t>Room C104: 	Miss Villanueva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78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70652"/>
          </a:xfrm>
        </p:spPr>
        <p:txBody>
          <a:bodyPr>
            <a:noAutofit/>
          </a:bodyPr>
          <a:lstStyle/>
          <a:p>
            <a:pPr algn="ctr"/>
            <a:r>
              <a:rPr lang="en-US" sz="4200" dirty="0" err="1" smtClean="0">
                <a:latin typeface="Broadway" panose="04040905080B02020502" pitchFamily="82" charset="0"/>
              </a:rPr>
              <a:t>Astumbo</a:t>
            </a:r>
            <a:r>
              <a:rPr lang="en-US" sz="4200" dirty="0" smtClean="0">
                <a:latin typeface="Broadway" panose="04040905080B02020502" pitchFamily="82" charset="0"/>
              </a:rPr>
              <a:t> Elementary School Uniform Policy</a:t>
            </a:r>
            <a:endParaRPr lang="en-US" sz="42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578" y="1731969"/>
            <a:ext cx="8602133" cy="4702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Eras Bold ITC" panose="020B0907030504020204" pitchFamily="34" charset="0"/>
              </a:rPr>
              <a:t>Uniform Policy will be waived for this school year; however, students are highly encouraged to wear their uniform if available.</a:t>
            </a:r>
          </a:p>
          <a:p>
            <a:pPr marL="0" indent="0">
              <a:buNone/>
            </a:pPr>
            <a:endParaRPr lang="en-US" sz="5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Eras Demi ITC" panose="020B0805030504020804" pitchFamily="34" charset="0"/>
              </a:rPr>
              <a:t>Students must adhere to the appropriate dress code:</a:t>
            </a:r>
          </a:p>
          <a:p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Eras Demi ITC" panose="020B0805030504020804" pitchFamily="34" charset="0"/>
              </a:rPr>
              <a:t>Closed-toe shoes MUST be worn at all times.</a:t>
            </a:r>
          </a:p>
          <a:p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Eras Demi ITC" panose="020B0805030504020804" pitchFamily="34" charset="0"/>
              </a:rPr>
              <a:t>No profanities/inappropriate images on clothing.</a:t>
            </a:r>
          </a:p>
          <a:p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Eras Demi ITC" panose="020B0805030504020804" pitchFamily="34" charset="0"/>
              </a:rPr>
              <a:t>Girls MUST use dresses/skirts/shorts that are appropriate in length.</a:t>
            </a:r>
          </a:p>
          <a:p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443" y="2183523"/>
            <a:ext cx="2238023" cy="223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391377"/>
            <a:ext cx="10058400" cy="3702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ATTENDANCE:  Face-to-Face &amp; 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656824"/>
            <a:ext cx="11307651" cy="5447765"/>
          </a:xfrm>
        </p:spPr>
        <p:txBody>
          <a:bodyPr>
            <a:normAutofit/>
          </a:bodyPr>
          <a:lstStyle/>
          <a:p>
            <a:endParaRPr lang="en-US" sz="2600" b="1" dirty="0" smtClean="0"/>
          </a:p>
          <a:p>
            <a:r>
              <a:rPr lang="en-US" sz="2600" b="1" dirty="0" smtClean="0"/>
              <a:t>Attendance </a:t>
            </a:r>
            <a:r>
              <a:rPr lang="en-US" sz="2600" b="1" dirty="0"/>
              <a:t>is mandatory and recorded daily.  If your child is going to be absent from school, please contact your child’s teacher to let them know.  You may call the school </a:t>
            </a:r>
            <a:r>
              <a:rPr lang="en-US" sz="2600" b="1" dirty="0">
                <a:solidFill>
                  <a:schemeClr val="tx1"/>
                </a:solidFill>
              </a:rPr>
              <a:t>(635-4363) </a:t>
            </a:r>
            <a:r>
              <a:rPr lang="en-US" sz="2600" b="1" dirty="0"/>
              <a:t>and leave a message, contact the teacher directly or send an email. </a:t>
            </a:r>
          </a:p>
          <a:p>
            <a:pPr marL="45720" indent="0">
              <a:buNone/>
            </a:pPr>
            <a:endParaRPr lang="en-US" sz="2600" b="1" dirty="0"/>
          </a:p>
          <a:p>
            <a:r>
              <a:rPr lang="en-US" sz="2600" b="1" dirty="0" smtClean="0"/>
              <a:t>A written </a:t>
            </a:r>
            <a:r>
              <a:rPr lang="en-US" sz="2600" b="1" dirty="0"/>
              <a:t>excuse note with the following information </a:t>
            </a:r>
            <a:r>
              <a:rPr lang="en-US" sz="2600" b="1" dirty="0">
                <a:solidFill>
                  <a:schemeClr val="tx1"/>
                </a:solidFill>
              </a:rPr>
              <a:t>MUST</a:t>
            </a:r>
            <a:r>
              <a:rPr lang="en-US" sz="2600" b="1" dirty="0"/>
              <a:t> be submitted to your child’s </a:t>
            </a:r>
            <a:r>
              <a:rPr lang="en-US" sz="2600" b="1" dirty="0" smtClean="0"/>
              <a:t>teacher the day the student returns to school:  </a:t>
            </a:r>
            <a:r>
              <a:rPr lang="en-US" sz="2600" b="1" dirty="0">
                <a:solidFill>
                  <a:schemeClr val="tx1"/>
                </a:solidFill>
              </a:rPr>
              <a:t>child’s name, date/s of absence, </a:t>
            </a:r>
            <a:r>
              <a:rPr lang="en-US" sz="2600" b="1" dirty="0" smtClean="0">
                <a:solidFill>
                  <a:schemeClr val="tx1"/>
                </a:solidFill>
              </a:rPr>
              <a:t>reason </a:t>
            </a:r>
            <a:r>
              <a:rPr lang="en-US" sz="2600" b="1" dirty="0">
                <a:solidFill>
                  <a:schemeClr val="tx1"/>
                </a:solidFill>
              </a:rPr>
              <a:t>for absence and the parent/guardian’s signature. </a:t>
            </a:r>
            <a:endParaRPr lang="en-US" sz="2600" b="1" dirty="0" smtClean="0">
              <a:solidFill>
                <a:schemeClr val="tx1"/>
              </a:solidFill>
            </a:endParaRPr>
          </a:p>
          <a:p>
            <a:endParaRPr lang="en-US" sz="2600" b="1" dirty="0">
              <a:solidFill>
                <a:schemeClr val="tx1"/>
              </a:solidFill>
            </a:endParaRPr>
          </a:p>
          <a:p>
            <a:r>
              <a:rPr lang="en-US" sz="2600" b="1" dirty="0" smtClean="0"/>
              <a:t>If your child will be absent for more than 1 day, please inform his/her teacher.  All off-island travel must be pre-approved by the principal.</a:t>
            </a:r>
          </a:p>
          <a:p>
            <a:endParaRPr lang="en-US" sz="2600" b="1" dirty="0">
              <a:solidFill>
                <a:schemeClr val="tx1"/>
              </a:solidFill>
            </a:endParaRPr>
          </a:p>
          <a:p>
            <a:endParaRPr lang="en-US" b="1" dirty="0" smtClean="0"/>
          </a:p>
          <a:p>
            <a:pPr marL="4572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285" y="292949"/>
            <a:ext cx="1894035" cy="7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51" y="454855"/>
            <a:ext cx="11081823" cy="4876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ATTENDANCE:  Face-to-Face &amp;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942535"/>
            <a:ext cx="10902461" cy="5317588"/>
          </a:xfrm>
        </p:spPr>
        <p:txBody>
          <a:bodyPr>
            <a:norm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If </a:t>
            </a:r>
            <a:r>
              <a:rPr lang="en-US" sz="2400" b="1" dirty="0"/>
              <a:t>your child is absent for </a:t>
            </a:r>
            <a:r>
              <a:rPr lang="en-US" sz="2400" b="1" u="sng" dirty="0"/>
              <a:t>three(3) or more consecutive days</a:t>
            </a:r>
            <a:r>
              <a:rPr lang="en-US" sz="2400" b="1" dirty="0"/>
              <a:t>, a </a:t>
            </a:r>
            <a:r>
              <a:rPr lang="en-US" sz="2400" b="1" dirty="0">
                <a:solidFill>
                  <a:schemeClr val="tx1"/>
                </a:solidFill>
              </a:rPr>
              <a:t>doctor’s excuse note is REQUIRED</a:t>
            </a:r>
            <a:r>
              <a:rPr lang="en-US" sz="2400" b="1" dirty="0"/>
              <a:t> for the absences to be marked as excused absences.  </a:t>
            </a:r>
          </a:p>
          <a:p>
            <a:r>
              <a:rPr lang="en-US" sz="2400" b="1" dirty="0"/>
              <a:t>Transportation issues, missing the bus, and waking up late are not excused absences.</a:t>
            </a:r>
          </a:p>
          <a:p>
            <a:pPr marL="45720" indent="0">
              <a:buNone/>
            </a:pPr>
            <a:endParaRPr lang="en-US" sz="2400" b="1" dirty="0"/>
          </a:p>
          <a:p>
            <a:r>
              <a:rPr lang="en-US" sz="2400" b="1" dirty="0">
                <a:solidFill>
                  <a:schemeClr val="tx1"/>
                </a:solidFill>
              </a:rPr>
              <a:t> 3 unexcused absences </a:t>
            </a:r>
            <a:r>
              <a:rPr lang="en-US" sz="2400" b="1" dirty="0"/>
              <a:t>will lead to a truancy referral.</a:t>
            </a:r>
          </a:p>
          <a:p>
            <a:pPr marL="45720" indent="0">
              <a:buNone/>
            </a:pPr>
            <a:endParaRPr lang="en-US" sz="2400" b="1" dirty="0"/>
          </a:p>
          <a:p>
            <a:r>
              <a:rPr lang="en-US" sz="2400" b="1" dirty="0"/>
              <a:t>Please make sure that teachers are able to contact you at the phone numbers given.  If we are unable to contact you, the school social worker will be notified.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827" y="2827543"/>
            <a:ext cx="3463748" cy="13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Broadway" panose="04040905080B02020502" pitchFamily="82" charset="0"/>
              </a:rPr>
              <a:t>Classroom rules</a:t>
            </a:r>
            <a:endParaRPr lang="en-US" b="1" dirty="0">
              <a:latin typeface="Broadway" panose="04040905080B020205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6067">
            <a:off x="298129" y="2188153"/>
            <a:ext cx="3592367" cy="248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237996"/>
            <a:ext cx="2285920" cy="594360"/>
          </a:xfrm>
        </p:spPr>
        <p:txBody>
          <a:bodyPr>
            <a:noAutofit/>
          </a:bodyPr>
          <a:lstStyle/>
          <a:p>
            <a:r>
              <a:rPr lang="en-US" b="1" dirty="0" smtClean="0"/>
              <a:t>Be safe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1207910"/>
            <a:ext cx="9888113" cy="52478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Use words and actions that are not hurtful.</a:t>
            </a:r>
          </a:p>
          <a:p>
            <a:pPr marL="0" lvl="0" indent="0">
              <a:buNone/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3200" dirty="0" smtClean="0"/>
              <a:t>Keep hands, feet and objects to yourself.</a:t>
            </a:r>
          </a:p>
          <a:p>
            <a:pPr lvl="0">
              <a:lnSpc>
                <a:spcPct val="150000"/>
              </a:lnSpc>
            </a:pPr>
            <a:r>
              <a:rPr lang="en-US" sz="3200" dirty="0" smtClean="0"/>
              <a:t>Remain in your seat at all times.</a:t>
            </a:r>
          </a:p>
          <a:p>
            <a:pPr lvl="0">
              <a:lnSpc>
                <a:spcPct val="150000"/>
              </a:lnSpc>
            </a:pPr>
            <a:r>
              <a:rPr lang="en-US" sz="3200" dirty="0" smtClean="0"/>
              <a:t>Use classroom materials/supplies appropriately.</a:t>
            </a:r>
          </a:p>
          <a:p>
            <a:pPr lvl="0">
              <a:lnSpc>
                <a:spcPct val="150000"/>
              </a:lnSpc>
            </a:pPr>
            <a:r>
              <a:rPr lang="en-US" sz="3200" dirty="0" smtClean="0"/>
              <a:t>Keep chair legs flat on the floor.</a:t>
            </a:r>
          </a:p>
          <a:p>
            <a:pPr marL="0" lvl="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848" y="1308211"/>
            <a:ext cx="3026869" cy="29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8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275" y="54832"/>
            <a:ext cx="4379613" cy="699911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Be </a:t>
            </a:r>
            <a:r>
              <a:rPr lang="en-US" sz="4400" b="1" dirty="0">
                <a:solidFill>
                  <a:schemeClr val="tx1">
                    <a:lumMod val="95000"/>
                  </a:schemeClr>
                </a:solidFill>
              </a:rPr>
              <a:t>Respectful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95000"/>
                  </a:schemeClr>
                </a:solidFill>
              </a:rPr>
            </a:br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5" y="754743"/>
            <a:ext cx="11254295" cy="5371421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3000" dirty="0" smtClean="0"/>
          </a:p>
          <a:p>
            <a:pPr lvl="0"/>
            <a:r>
              <a:rPr lang="en-US" sz="3600" dirty="0" smtClean="0"/>
              <a:t>Work quietly.</a:t>
            </a:r>
          </a:p>
          <a:p>
            <a:pPr lvl="0"/>
            <a:r>
              <a:rPr lang="en-US" sz="3600" dirty="0" smtClean="0"/>
              <a:t>Respect others’ belongings.</a:t>
            </a:r>
          </a:p>
          <a:p>
            <a:pPr lvl="0"/>
            <a:r>
              <a:rPr lang="en-US" sz="3600" dirty="0" smtClean="0"/>
              <a:t>Raise your hand for permission.</a:t>
            </a:r>
          </a:p>
          <a:p>
            <a:pPr lvl="0"/>
            <a:r>
              <a:rPr lang="en-US" sz="3600" b="1" dirty="0" smtClean="0">
                <a:solidFill>
                  <a:srgbClr val="FFFF00"/>
                </a:solidFill>
              </a:rPr>
              <a:t>Treat others the way you want to be treated.</a:t>
            </a:r>
          </a:p>
          <a:p>
            <a:pPr lvl="0"/>
            <a:r>
              <a:rPr lang="en-US" sz="3600" dirty="0" smtClean="0"/>
              <a:t>Listen and follow teacher’s directions.</a:t>
            </a:r>
          </a:p>
          <a:p>
            <a:pPr lvl="0"/>
            <a:r>
              <a:rPr lang="en-US" sz="3600" dirty="0" smtClean="0"/>
              <a:t>Use appropriate language when talking to others.</a:t>
            </a:r>
          </a:p>
          <a:p>
            <a:pPr marL="0" lvl="0" indent="0">
              <a:buNone/>
            </a:pP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394" y="1181033"/>
            <a:ext cx="2673172" cy="226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" y="163058"/>
            <a:ext cx="4237990" cy="736028"/>
          </a:xfrm>
        </p:spPr>
        <p:txBody>
          <a:bodyPr>
            <a:noAutofit/>
          </a:bodyPr>
          <a:lstStyle/>
          <a:p>
            <a:r>
              <a:rPr lang="en-US" b="1" dirty="0" smtClean="0"/>
              <a:t>Be Responsible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280160"/>
            <a:ext cx="9900992" cy="517557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Do what you are supposed to do without being told.</a:t>
            </a:r>
          </a:p>
          <a:p>
            <a:endParaRPr lang="en-US" sz="3200" dirty="0" smtClean="0"/>
          </a:p>
          <a:p>
            <a:pPr lvl="0"/>
            <a:r>
              <a:rPr lang="en-US" sz="3200" dirty="0" smtClean="0"/>
              <a:t>Be prepared for class; bring materials and have them ready to do your work.</a:t>
            </a:r>
          </a:p>
          <a:p>
            <a:pPr lvl="0"/>
            <a:r>
              <a:rPr lang="en-US" sz="3200" dirty="0" smtClean="0"/>
              <a:t>Report to class on time.</a:t>
            </a:r>
          </a:p>
          <a:p>
            <a:pPr lvl="0"/>
            <a:r>
              <a:rPr lang="en-US" sz="3200" dirty="0" smtClean="0"/>
              <a:t>Turn in all assignments on time.</a:t>
            </a:r>
          </a:p>
          <a:p>
            <a:pPr lvl="0"/>
            <a:r>
              <a:rPr lang="en-US" sz="3200" dirty="0" smtClean="0"/>
              <a:t>Obtain teacher’s permission and appropriate pass before leaving the classroom.</a:t>
            </a:r>
          </a:p>
          <a:p>
            <a:pPr lvl="0"/>
            <a:r>
              <a:rPr lang="en-US" sz="3200" dirty="0" smtClean="0"/>
              <a:t>Stay in assigned areas and keep those areas clean.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280160"/>
            <a:ext cx="1983794" cy="31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10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1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12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6.xml><?xml version="1.0" encoding="utf-8"?>
<a:theme xmlns:a="http://schemas.openxmlformats.org/drawingml/2006/main" name="6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7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9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972</Words>
  <Application>Microsoft Office PowerPoint</Application>
  <PresentationFormat>Widescreen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46" baseType="lpstr">
      <vt:lpstr>Arial</vt:lpstr>
      <vt:lpstr>Arial Black</vt:lpstr>
      <vt:lpstr>Broadway</vt:lpstr>
      <vt:lpstr>Calibri</vt:lpstr>
      <vt:lpstr>Calibri Light</vt:lpstr>
      <vt:lpstr>Century Gothic</vt:lpstr>
      <vt:lpstr>Comic Sans MS</vt:lpstr>
      <vt:lpstr>Corbel</vt:lpstr>
      <vt:lpstr>Eras Bold ITC</vt:lpstr>
      <vt:lpstr>Eras Demi ITC</vt:lpstr>
      <vt:lpstr>Franklin Gothic Book</vt:lpstr>
      <vt:lpstr>Gill Sans MT</vt:lpstr>
      <vt:lpstr>Impact</vt:lpstr>
      <vt:lpstr>Kristen ITC</vt:lpstr>
      <vt:lpstr>Times New Roman</vt:lpstr>
      <vt:lpstr>Trebuchet MS</vt:lpstr>
      <vt:lpstr>Wingdings</vt:lpstr>
      <vt:lpstr>Wingdings 3</vt:lpstr>
      <vt:lpstr>Office Theme</vt:lpstr>
      <vt:lpstr>Savon</vt:lpstr>
      <vt:lpstr>Badge</vt:lpstr>
      <vt:lpstr>Basis</vt:lpstr>
      <vt:lpstr>Ion</vt:lpstr>
      <vt:lpstr>6_Ion</vt:lpstr>
      <vt:lpstr>5_Ion</vt:lpstr>
      <vt:lpstr>Crop</vt:lpstr>
      <vt:lpstr>Facet</vt:lpstr>
      <vt:lpstr>Vapor Trail</vt:lpstr>
      <vt:lpstr>Main Event</vt:lpstr>
      <vt:lpstr>1_Vapor Trail</vt:lpstr>
      <vt:lpstr>PowerPoint Presentation</vt:lpstr>
      <vt:lpstr>Meet the Teachers</vt:lpstr>
      <vt:lpstr>Astumbo Elementary School Uniform Policy</vt:lpstr>
      <vt:lpstr>ATTENDANCE:  Face-to-Face &amp; Online</vt:lpstr>
      <vt:lpstr>ATTENDANCE:  Face-to-Face &amp; Online</vt:lpstr>
      <vt:lpstr>Classroom rules</vt:lpstr>
      <vt:lpstr>Be safe</vt:lpstr>
      <vt:lpstr>Be Respectful </vt:lpstr>
      <vt:lpstr>Be Responsible </vt:lpstr>
      <vt:lpstr>Consequences</vt:lpstr>
      <vt:lpstr>3rd Grade Daily Schedule</vt:lpstr>
      <vt:lpstr>Class Assignments &amp; Homework</vt:lpstr>
      <vt:lpstr>Assessments</vt:lpstr>
      <vt:lpstr>Grading Policy:</vt:lpstr>
      <vt:lpstr>Parental Involvement</vt:lpstr>
      <vt:lpstr>   Thank you for your support.  We look forward to a fun-filled learning experience with your child.  Our year together will definitely be filled with progress and growth.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Standards-Based Grading (SBG)</dc:title>
  <dc:creator>GINA B. WUSSTIG</dc:creator>
  <cp:lastModifiedBy>Windows User</cp:lastModifiedBy>
  <cp:revision>54</cp:revision>
  <dcterms:created xsi:type="dcterms:W3CDTF">2019-08-13T11:55:55Z</dcterms:created>
  <dcterms:modified xsi:type="dcterms:W3CDTF">2020-08-10T07:13:49Z</dcterms:modified>
</cp:coreProperties>
</file>